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FA3"/>
    <a:srgbClr val="00AF4F"/>
    <a:srgbClr val="A52D6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1FDB-19B8-46AA-A5A0-446B5F836ECA}" v="57" dt="2021-04-08T00:49:51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1" autoAdjust="0"/>
  </p:normalViewPr>
  <p:slideViewPr>
    <p:cSldViewPr snapToGrid="0" showGuides="1">
      <p:cViewPr varScale="1">
        <p:scale>
          <a:sx n="152" d="100"/>
          <a:sy n="152" d="100"/>
        </p:scale>
        <p:origin x="188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A8FB9-8EBD-4C75-BD5A-ADF37B47D942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3BAC3ED-3EBF-4136-9D8F-7E49E95C27FA}">
      <dgm:prSet phldrT="[文本]"/>
      <dgm:spPr/>
      <dgm:t>
        <a:bodyPr/>
        <a:lstStyle/>
        <a:p>
          <a:r>
            <a:rPr lang="en-US" altLang="zh-CN" dirty="0"/>
            <a:t>Open World Recognition</a:t>
          </a:r>
          <a:endParaRPr lang="zh-CN" altLang="en-US" dirty="0"/>
        </a:p>
      </dgm:t>
    </dgm:pt>
    <dgm:pt modelId="{B27EBD87-6647-4800-AA79-2C5C8E6AAABB}" type="parTrans" cxnId="{01A982F8-E028-4649-8CE2-4477530E21B1}">
      <dgm:prSet/>
      <dgm:spPr/>
      <dgm:t>
        <a:bodyPr/>
        <a:lstStyle/>
        <a:p>
          <a:endParaRPr lang="zh-CN" altLang="en-US"/>
        </a:p>
      </dgm:t>
    </dgm:pt>
    <dgm:pt modelId="{8D43FC3B-AB4C-42DE-8299-92666D190663}" type="sibTrans" cxnId="{01A982F8-E028-4649-8CE2-4477530E21B1}">
      <dgm:prSet/>
      <dgm:spPr/>
      <dgm:t>
        <a:bodyPr/>
        <a:lstStyle/>
        <a:p>
          <a:endParaRPr lang="zh-CN" altLang="en-US"/>
        </a:p>
      </dgm:t>
    </dgm:pt>
    <dgm:pt modelId="{B2B2BE44-30F7-4B1B-82CB-5B179C54C7B8}">
      <dgm:prSet phldrT="[文本]" custT="1"/>
      <dgm:spPr/>
      <dgm:t>
        <a:bodyPr/>
        <a:lstStyle/>
        <a:p>
          <a:r>
            <a:rPr lang="en-US" altLang="zh-CN" sz="1400" dirty="0"/>
            <a:t>Open Set Recognition</a:t>
          </a:r>
          <a:endParaRPr lang="zh-CN" altLang="en-US" sz="1400" dirty="0"/>
        </a:p>
      </dgm:t>
    </dgm:pt>
    <dgm:pt modelId="{9C6787E8-2735-4EB3-8A37-AA16584DDF63}" type="parTrans" cxnId="{04138422-6A02-441C-8FA9-5423BB4D29A3}">
      <dgm:prSet/>
      <dgm:spPr/>
      <dgm:t>
        <a:bodyPr/>
        <a:lstStyle/>
        <a:p>
          <a:endParaRPr lang="zh-CN" altLang="en-US"/>
        </a:p>
      </dgm:t>
    </dgm:pt>
    <dgm:pt modelId="{DDA12950-73E6-4F6C-BDAA-59EAA2EBFE15}" type="sibTrans" cxnId="{04138422-6A02-441C-8FA9-5423BB4D29A3}">
      <dgm:prSet/>
      <dgm:spPr/>
      <dgm:t>
        <a:bodyPr/>
        <a:lstStyle/>
        <a:p>
          <a:endParaRPr lang="zh-CN" altLang="en-US"/>
        </a:p>
      </dgm:t>
    </dgm:pt>
    <dgm:pt modelId="{4D20990E-E7FF-4B77-9D6E-6B12855440FF}">
      <dgm:prSet phldrT="[文本]"/>
      <dgm:spPr/>
      <dgm:t>
        <a:bodyPr/>
        <a:lstStyle/>
        <a:p>
          <a:r>
            <a:rPr lang="en-US" altLang="zh-CN" dirty="0"/>
            <a:t>Novelty Detection</a:t>
          </a:r>
          <a:endParaRPr lang="zh-CN" altLang="en-US" dirty="0"/>
        </a:p>
      </dgm:t>
    </dgm:pt>
    <dgm:pt modelId="{E036CD90-0667-4930-8D72-E40D0273464E}" type="parTrans" cxnId="{EC28A374-DBB3-479F-BB89-B308BCA49C58}">
      <dgm:prSet/>
      <dgm:spPr/>
      <dgm:t>
        <a:bodyPr/>
        <a:lstStyle/>
        <a:p>
          <a:endParaRPr lang="zh-CN" altLang="en-US"/>
        </a:p>
      </dgm:t>
    </dgm:pt>
    <dgm:pt modelId="{A4E7F382-5B76-4171-BAD1-7E73C7E0C958}" type="sibTrans" cxnId="{EC28A374-DBB3-479F-BB89-B308BCA49C58}">
      <dgm:prSet/>
      <dgm:spPr/>
      <dgm:t>
        <a:bodyPr/>
        <a:lstStyle/>
        <a:p>
          <a:endParaRPr lang="zh-CN" altLang="en-US"/>
        </a:p>
      </dgm:t>
    </dgm:pt>
    <dgm:pt modelId="{4E9773B5-7BD2-4A38-A827-B0AC1D4492F2}" type="pres">
      <dgm:prSet presAssocID="{B6FA8FB9-8EBD-4C75-BD5A-ADF37B47D942}" presName="Name0" presStyleCnt="0">
        <dgm:presLayoutVars>
          <dgm:chMax val="7"/>
          <dgm:resizeHandles val="exact"/>
        </dgm:presLayoutVars>
      </dgm:prSet>
      <dgm:spPr/>
    </dgm:pt>
    <dgm:pt modelId="{7694FA2F-03DE-4BBE-9ED5-5BAC298E74E5}" type="pres">
      <dgm:prSet presAssocID="{B6FA8FB9-8EBD-4C75-BD5A-ADF37B47D942}" presName="comp1" presStyleCnt="0"/>
      <dgm:spPr/>
    </dgm:pt>
    <dgm:pt modelId="{324ABDAA-857D-4811-BE55-A2FBFDB45D7F}" type="pres">
      <dgm:prSet presAssocID="{B6FA8FB9-8EBD-4C75-BD5A-ADF37B47D942}" presName="circle1" presStyleLbl="node1" presStyleIdx="0" presStyleCnt="3"/>
      <dgm:spPr/>
    </dgm:pt>
    <dgm:pt modelId="{A6405668-E857-490B-B95A-4BC40B3B7921}" type="pres">
      <dgm:prSet presAssocID="{B6FA8FB9-8EBD-4C75-BD5A-ADF37B47D942}" presName="c1text" presStyleLbl="node1" presStyleIdx="0" presStyleCnt="3">
        <dgm:presLayoutVars>
          <dgm:bulletEnabled val="1"/>
        </dgm:presLayoutVars>
      </dgm:prSet>
      <dgm:spPr/>
    </dgm:pt>
    <dgm:pt modelId="{31583516-CB02-4DDE-AB29-F07050EBCD92}" type="pres">
      <dgm:prSet presAssocID="{B6FA8FB9-8EBD-4C75-BD5A-ADF37B47D942}" presName="comp2" presStyleCnt="0"/>
      <dgm:spPr/>
    </dgm:pt>
    <dgm:pt modelId="{CF802BBF-80C0-4124-A552-A29E8CCF3F3B}" type="pres">
      <dgm:prSet presAssocID="{B6FA8FB9-8EBD-4C75-BD5A-ADF37B47D942}" presName="circle2" presStyleLbl="node1" presStyleIdx="1" presStyleCnt="3"/>
      <dgm:spPr/>
    </dgm:pt>
    <dgm:pt modelId="{D84EA833-B6F9-45C5-8156-6534B869F344}" type="pres">
      <dgm:prSet presAssocID="{B6FA8FB9-8EBD-4C75-BD5A-ADF37B47D942}" presName="c2text" presStyleLbl="node1" presStyleIdx="1" presStyleCnt="3">
        <dgm:presLayoutVars>
          <dgm:bulletEnabled val="1"/>
        </dgm:presLayoutVars>
      </dgm:prSet>
      <dgm:spPr/>
    </dgm:pt>
    <dgm:pt modelId="{6A2AA6F3-6772-4901-BBBE-F549EA1868D0}" type="pres">
      <dgm:prSet presAssocID="{B6FA8FB9-8EBD-4C75-BD5A-ADF37B47D942}" presName="comp3" presStyleCnt="0"/>
      <dgm:spPr/>
    </dgm:pt>
    <dgm:pt modelId="{1AD4C1FB-E5BF-45E5-9F31-D8A89C095A2E}" type="pres">
      <dgm:prSet presAssocID="{B6FA8FB9-8EBD-4C75-BD5A-ADF37B47D942}" presName="circle3" presStyleLbl="node1" presStyleIdx="2" presStyleCnt="3" custScaleX="68414" custScaleY="71825"/>
      <dgm:spPr/>
    </dgm:pt>
    <dgm:pt modelId="{D245C453-AE46-4882-A8FA-B8C7841922A9}" type="pres">
      <dgm:prSet presAssocID="{B6FA8FB9-8EBD-4C75-BD5A-ADF37B47D942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4138422-6A02-441C-8FA9-5423BB4D29A3}" srcId="{B6FA8FB9-8EBD-4C75-BD5A-ADF37B47D942}" destId="{B2B2BE44-30F7-4B1B-82CB-5B179C54C7B8}" srcOrd="1" destOrd="0" parTransId="{9C6787E8-2735-4EB3-8A37-AA16584DDF63}" sibTransId="{DDA12950-73E6-4F6C-BDAA-59EAA2EBFE15}"/>
    <dgm:cxn modelId="{0DF08528-C0E6-43BB-96C3-73DC59C53B69}" type="presOf" srcId="{B6FA8FB9-8EBD-4C75-BD5A-ADF37B47D942}" destId="{4E9773B5-7BD2-4A38-A827-B0AC1D4492F2}" srcOrd="0" destOrd="0" presId="urn:microsoft.com/office/officeart/2005/8/layout/venn2"/>
    <dgm:cxn modelId="{EEFC1733-0FF1-48A7-8BCB-AB2D845EE638}" type="presOf" srcId="{4D20990E-E7FF-4B77-9D6E-6B12855440FF}" destId="{D245C453-AE46-4882-A8FA-B8C7841922A9}" srcOrd="1" destOrd="0" presId="urn:microsoft.com/office/officeart/2005/8/layout/venn2"/>
    <dgm:cxn modelId="{EC28A374-DBB3-479F-BB89-B308BCA49C58}" srcId="{B6FA8FB9-8EBD-4C75-BD5A-ADF37B47D942}" destId="{4D20990E-E7FF-4B77-9D6E-6B12855440FF}" srcOrd="2" destOrd="0" parTransId="{E036CD90-0667-4930-8D72-E40D0273464E}" sibTransId="{A4E7F382-5B76-4171-BAD1-7E73C7E0C958}"/>
    <dgm:cxn modelId="{3582DC7F-FCC8-48DB-A9FD-A737EFC82897}" type="presOf" srcId="{03BAC3ED-3EBF-4136-9D8F-7E49E95C27FA}" destId="{324ABDAA-857D-4811-BE55-A2FBFDB45D7F}" srcOrd="0" destOrd="0" presId="urn:microsoft.com/office/officeart/2005/8/layout/venn2"/>
    <dgm:cxn modelId="{3ED954A6-3C6A-4852-989E-F85F4719DBE3}" type="presOf" srcId="{B2B2BE44-30F7-4B1B-82CB-5B179C54C7B8}" destId="{D84EA833-B6F9-45C5-8156-6534B869F344}" srcOrd="1" destOrd="0" presId="urn:microsoft.com/office/officeart/2005/8/layout/venn2"/>
    <dgm:cxn modelId="{7FC2FECD-FBC3-4042-BBA5-668D5FC1F380}" type="presOf" srcId="{4D20990E-E7FF-4B77-9D6E-6B12855440FF}" destId="{1AD4C1FB-E5BF-45E5-9F31-D8A89C095A2E}" srcOrd="0" destOrd="0" presId="urn:microsoft.com/office/officeart/2005/8/layout/venn2"/>
    <dgm:cxn modelId="{E65D8FE6-6BB5-4887-ACFE-412CF897B504}" type="presOf" srcId="{03BAC3ED-3EBF-4136-9D8F-7E49E95C27FA}" destId="{A6405668-E857-490B-B95A-4BC40B3B7921}" srcOrd="1" destOrd="0" presId="urn:microsoft.com/office/officeart/2005/8/layout/venn2"/>
    <dgm:cxn modelId="{024C1DEC-FE3A-4B3A-B5D6-23997E0FEB39}" type="presOf" srcId="{B2B2BE44-30F7-4B1B-82CB-5B179C54C7B8}" destId="{CF802BBF-80C0-4124-A552-A29E8CCF3F3B}" srcOrd="0" destOrd="0" presId="urn:microsoft.com/office/officeart/2005/8/layout/venn2"/>
    <dgm:cxn modelId="{01A982F8-E028-4649-8CE2-4477530E21B1}" srcId="{B6FA8FB9-8EBD-4C75-BD5A-ADF37B47D942}" destId="{03BAC3ED-3EBF-4136-9D8F-7E49E95C27FA}" srcOrd="0" destOrd="0" parTransId="{B27EBD87-6647-4800-AA79-2C5C8E6AAABB}" sibTransId="{8D43FC3B-AB4C-42DE-8299-92666D190663}"/>
    <dgm:cxn modelId="{5CCC3F41-146C-47CD-9E59-5512A1F8E4E4}" type="presParOf" srcId="{4E9773B5-7BD2-4A38-A827-B0AC1D4492F2}" destId="{7694FA2F-03DE-4BBE-9ED5-5BAC298E74E5}" srcOrd="0" destOrd="0" presId="urn:microsoft.com/office/officeart/2005/8/layout/venn2"/>
    <dgm:cxn modelId="{7DC13773-5459-482B-8B4E-AD76594F73C8}" type="presParOf" srcId="{7694FA2F-03DE-4BBE-9ED5-5BAC298E74E5}" destId="{324ABDAA-857D-4811-BE55-A2FBFDB45D7F}" srcOrd="0" destOrd="0" presId="urn:microsoft.com/office/officeart/2005/8/layout/venn2"/>
    <dgm:cxn modelId="{2B1B6D4D-44BA-483F-A797-A07B80A238A5}" type="presParOf" srcId="{7694FA2F-03DE-4BBE-9ED5-5BAC298E74E5}" destId="{A6405668-E857-490B-B95A-4BC40B3B7921}" srcOrd="1" destOrd="0" presId="urn:microsoft.com/office/officeart/2005/8/layout/venn2"/>
    <dgm:cxn modelId="{9C62C82A-D089-4D4C-868D-86FF79DC6E93}" type="presParOf" srcId="{4E9773B5-7BD2-4A38-A827-B0AC1D4492F2}" destId="{31583516-CB02-4DDE-AB29-F07050EBCD92}" srcOrd="1" destOrd="0" presId="urn:microsoft.com/office/officeart/2005/8/layout/venn2"/>
    <dgm:cxn modelId="{6EF5A79A-8D49-44B5-913A-D41B6A230578}" type="presParOf" srcId="{31583516-CB02-4DDE-AB29-F07050EBCD92}" destId="{CF802BBF-80C0-4124-A552-A29E8CCF3F3B}" srcOrd="0" destOrd="0" presId="urn:microsoft.com/office/officeart/2005/8/layout/venn2"/>
    <dgm:cxn modelId="{6D6F1F8D-E574-477E-8CA1-FCF1D1BA7087}" type="presParOf" srcId="{31583516-CB02-4DDE-AB29-F07050EBCD92}" destId="{D84EA833-B6F9-45C5-8156-6534B869F344}" srcOrd="1" destOrd="0" presId="urn:microsoft.com/office/officeart/2005/8/layout/venn2"/>
    <dgm:cxn modelId="{5ADD00B5-A240-4BBE-A43B-9ABCF704260F}" type="presParOf" srcId="{4E9773B5-7BD2-4A38-A827-B0AC1D4492F2}" destId="{6A2AA6F3-6772-4901-BBBE-F549EA1868D0}" srcOrd="2" destOrd="0" presId="urn:microsoft.com/office/officeart/2005/8/layout/venn2"/>
    <dgm:cxn modelId="{6C6552FE-2A2F-4174-A943-66B67CAB0073}" type="presParOf" srcId="{6A2AA6F3-6772-4901-BBBE-F549EA1868D0}" destId="{1AD4C1FB-E5BF-45E5-9F31-D8A89C095A2E}" srcOrd="0" destOrd="0" presId="urn:microsoft.com/office/officeart/2005/8/layout/venn2"/>
    <dgm:cxn modelId="{93A025F7-7B6C-4811-8796-0A6C2299610A}" type="presParOf" srcId="{6A2AA6F3-6772-4901-BBBE-F549EA1868D0}" destId="{D245C453-AE46-4882-A8FA-B8C7841922A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ABDAA-857D-4811-BE55-A2FBFDB45D7F}">
      <dsp:nvSpPr>
        <dsp:cNvPr id="0" name=""/>
        <dsp:cNvSpPr/>
      </dsp:nvSpPr>
      <dsp:spPr>
        <a:xfrm>
          <a:off x="1060624" y="0"/>
          <a:ext cx="3443448" cy="34434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Open World Recognition</a:t>
          </a:r>
          <a:endParaRPr lang="zh-CN" altLang="en-US" sz="1200" kern="1200" dirty="0"/>
        </a:p>
      </dsp:txBody>
      <dsp:txXfrm>
        <a:off x="2180605" y="172172"/>
        <a:ext cx="1203485" cy="516517"/>
      </dsp:txXfrm>
    </dsp:sp>
    <dsp:sp modelId="{CF802BBF-80C0-4124-A552-A29E8CCF3F3B}">
      <dsp:nvSpPr>
        <dsp:cNvPr id="0" name=""/>
        <dsp:cNvSpPr/>
      </dsp:nvSpPr>
      <dsp:spPr>
        <a:xfrm>
          <a:off x="1491055" y="860861"/>
          <a:ext cx="2582586" cy="2582586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Open Set Recognition</a:t>
          </a:r>
          <a:endParaRPr lang="zh-CN" altLang="en-US" sz="1400" kern="1200" dirty="0"/>
        </a:p>
      </dsp:txBody>
      <dsp:txXfrm>
        <a:off x="2180605" y="1022273"/>
        <a:ext cx="1203485" cy="484234"/>
      </dsp:txXfrm>
    </dsp:sp>
    <dsp:sp modelId="{1AD4C1FB-E5BF-45E5-9F31-D8A89C095A2E}">
      <dsp:nvSpPr>
        <dsp:cNvPr id="0" name=""/>
        <dsp:cNvSpPr/>
      </dsp:nvSpPr>
      <dsp:spPr>
        <a:xfrm>
          <a:off x="2193398" y="1964271"/>
          <a:ext cx="1177900" cy="123662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Novelty Detection</a:t>
          </a:r>
          <a:endParaRPr lang="zh-CN" altLang="en-US" sz="1200" kern="1200" dirty="0"/>
        </a:p>
      </dsp:txBody>
      <dsp:txXfrm>
        <a:off x="2365897" y="2273428"/>
        <a:ext cx="832901" cy="618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E83C4AB8-7D79-4667-99C2-DC830A20AA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7917" r="21035" b="36206"/>
          <a:stretch/>
        </p:blipFill>
        <p:spPr bwMode="auto">
          <a:xfrm>
            <a:off x="1" y="1"/>
            <a:ext cx="545726" cy="5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628650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300" dirty="0"/>
              <a:t>Paper Seminar</a:t>
            </a:r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6"/>
            <a:ext cx="6858000" cy="1658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/>
              <a:t>Published in CVPR 2021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10 April 2021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A7469-9EA5-4BD3-9701-BAE2A1EB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2" y="713193"/>
            <a:ext cx="8090316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A30C3-3074-4058-B0B7-99059A61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2A563-9749-47E4-B60A-9C4C5BCC72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2163"/>
          </a:xfrm>
        </p:spPr>
        <p:txBody>
          <a:bodyPr/>
          <a:lstStyle/>
          <a:p>
            <a:r>
              <a:rPr lang="en-US" altLang="zh-CN" dirty="0"/>
              <a:t>Dataset and evaluation metrics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6F99D5-5507-462B-A878-10566E06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6" y="1739084"/>
            <a:ext cx="6315563" cy="1983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EFB61-2A48-46F3-84F1-1BDC8723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6" y="4577607"/>
            <a:ext cx="3294706" cy="6059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A19E9D-C2A8-4438-9211-C670AF294D18}"/>
                  </a:ext>
                </a:extLst>
              </p:cNvPr>
              <p:cNvSpPr txBox="1"/>
              <p:nvPr/>
            </p:nvSpPr>
            <p:spPr>
              <a:xfrm>
                <a:off x="628650" y="5183576"/>
                <a:ext cx="3529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 precision in known data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⋃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 precision in known data</a:t>
                </a:r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A19E9D-C2A8-4438-9211-C670AF29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83576"/>
                <a:ext cx="352926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E911F68-EC9F-4477-9DF9-4FF2911BB2FA}"/>
              </a:ext>
            </a:extLst>
          </p:cNvPr>
          <p:cNvSpPr txBox="1"/>
          <p:nvPr/>
        </p:nvSpPr>
        <p:spPr>
          <a:xfrm>
            <a:off x="588576" y="3879324"/>
            <a:ext cx="3529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Unknown object is easily gets confused as a known object.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E92ADF-DE75-4BE1-9021-595FD8161CC2}"/>
              </a:ext>
            </a:extLst>
          </p:cNvPr>
          <p:cNvSpPr txBox="1"/>
          <p:nvPr/>
        </p:nvSpPr>
        <p:spPr>
          <a:xfrm>
            <a:off x="5203919" y="3879324"/>
            <a:ext cx="3529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Absolute Open-Set Error (A-OSE)</a:t>
            </a:r>
            <a:r>
              <a:rPr lang="en-US" altLang="zh-CN" dirty="0"/>
              <a:t>: the number count of unknown objects that get classified as the known class.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FF0401-9A55-4828-93AC-9C90E61F8082}"/>
              </a:ext>
            </a:extLst>
          </p:cNvPr>
          <p:cNvSpPr txBox="1"/>
          <p:nvPr/>
        </p:nvSpPr>
        <p:spPr>
          <a:xfrm>
            <a:off x="5203919" y="5045076"/>
            <a:ext cx="3529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mAP</a:t>
            </a:r>
            <a:r>
              <a:rPr lang="en-US" altLang="zh-CN" dirty="0"/>
              <a:t>: incremental learning for new labeled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16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2B619-DEA7-427F-A03B-D4F12AB0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F725D-195C-4E3A-A266-E8A7B96D5C8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Implementation details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Variable number of classes: assign a bound on the maximum number of classes to expect.</a:t>
                </a:r>
              </a:p>
              <a:p>
                <a:r>
                  <a:rPr lang="en-US" altLang="zh-CN" dirty="0"/>
                  <a:t>Faster-RCNN</a:t>
                </a:r>
              </a:p>
              <a:p>
                <a:r>
                  <a:rPr lang="en-US" altLang="zh-CN" dirty="0"/>
                  <a:t>At time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, </a:t>
                </a:r>
              </a:p>
              <a:p>
                <a:pPr lvl="1"/>
                <a:r>
                  <a:rPr lang="en-US" altLang="zh-CN" b="1" dirty="0"/>
                  <a:t>Only</a:t>
                </a:r>
                <a:r>
                  <a:rPr lang="en-US" altLang="zh-CN" dirty="0"/>
                  <a:t> the new classes are used for </a:t>
                </a:r>
                <a:r>
                  <a:rPr lang="en-US" altLang="zh-CN" b="1" dirty="0"/>
                  <a:t>training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But </a:t>
                </a:r>
                <a:r>
                  <a:rPr lang="en-US" altLang="zh-CN" b="1" dirty="0"/>
                  <a:t>all</a:t>
                </a:r>
                <a:r>
                  <a:rPr lang="en-US" altLang="zh-CN" dirty="0"/>
                  <a:t> the classes that were previously introduced are used for </a:t>
                </a:r>
                <a:r>
                  <a:rPr lang="en-US" altLang="zh-CN" b="1" dirty="0"/>
                  <a:t>testing</a:t>
                </a:r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F725D-195C-4E3A-A266-E8A7B96D5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84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77009-C609-48B5-A4DB-AE82C338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BDB25-3C1E-4B5F-B1F7-DE75738235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Open World Object Detection Results.</a:t>
            </a:r>
          </a:p>
          <a:p>
            <a:r>
              <a:rPr lang="en-US" altLang="zh-CN" dirty="0"/>
              <a:t>Oracle detector has access to all known and unknown labels at any point.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39885-D627-4B54-A3EB-CC85D559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053"/>
            <a:ext cx="9144000" cy="29200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922C7-7C42-43FC-93F5-2B85E650FCE2}"/>
              </a:ext>
            </a:extLst>
          </p:cNvPr>
          <p:cNvSpPr txBox="1"/>
          <p:nvPr/>
        </p:nvSpPr>
        <p:spPr>
          <a:xfrm>
            <a:off x="314062" y="2519526"/>
            <a:ext cx="4987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Oracle: Dataset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Faster-RCNN: the contrasting loss, forgetting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9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CB316-F840-4104-B7D7-74ED4A73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C5E8B-EE46-4C9C-ADF2-A8CF4F8FD6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E43433-5493-4929-9357-CBC2658F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02" y="1220598"/>
            <a:ext cx="6092596" cy="5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0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BA395-4432-475C-89D4-00028D4C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00FB0-6B14-43C6-A708-BB3F206821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0151" y="997927"/>
            <a:ext cx="8623697" cy="4332287"/>
          </a:xfrm>
        </p:spPr>
        <p:txBody>
          <a:bodyPr/>
          <a:lstStyle/>
          <a:p>
            <a:r>
              <a:rPr lang="en-US" altLang="zh-CN" dirty="0"/>
              <a:t>Incremental object detection results</a:t>
            </a:r>
          </a:p>
          <a:p>
            <a:r>
              <a:rPr lang="en-US" altLang="zh-CN" dirty="0"/>
              <a:t>CC: contrastive cluster. EBUI: energy-based unknown identification.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2628CD-AA51-4DFE-99F8-52A75B0C9CEE}"/>
              </a:ext>
            </a:extLst>
          </p:cNvPr>
          <p:cNvGrpSpPr/>
          <p:nvPr/>
        </p:nvGrpSpPr>
        <p:grpSpPr>
          <a:xfrm>
            <a:off x="0" y="1668859"/>
            <a:ext cx="9045026" cy="4915945"/>
            <a:chOff x="261938" y="1722012"/>
            <a:chExt cx="8623697" cy="45571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263713-C909-4CCA-BB39-FB29461B5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270"/>
            <a:stretch/>
          </p:blipFill>
          <p:spPr>
            <a:xfrm>
              <a:off x="638088" y="1722012"/>
              <a:ext cx="7877262" cy="4557144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001E015-4D44-4608-B52B-B9F1FB03F6A9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8" y="3348634"/>
              <a:ext cx="862369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C6A1EEF-0E55-4B53-925A-49F97EE82862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8" y="4820902"/>
              <a:ext cx="862369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D0D5AF-A899-4B39-97BD-25AD0B70D06C}"/>
                </a:ext>
              </a:extLst>
            </p:cNvPr>
            <p:cNvSpPr/>
            <p:nvPr/>
          </p:nvSpPr>
          <p:spPr>
            <a:xfrm>
              <a:off x="524312" y="2965508"/>
              <a:ext cx="1237376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999D0E-BFF3-44DD-8E77-F5F7EC189CF9}"/>
                </a:ext>
              </a:extLst>
            </p:cNvPr>
            <p:cNvSpPr/>
            <p:nvPr/>
          </p:nvSpPr>
          <p:spPr>
            <a:xfrm>
              <a:off x="524312" y="4411224"/>
              <a:ext cx="1237376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AEB60EE-0328-4756-AC11-7E6AF45648ED}"/>
                </a:ext>
              </a:extLst>
            </p:cNvPr>
            <p:cNvSpPr/>
            <p:nvPr/>
          </p:nvSpPr>
          <p:spPr>
            <a:xfrm>
              <a:off x="524312" y="5899102"/>
              <a:ext cx="1237376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AFCA177-B466-424F-88E9-307BA3684314}"/>
                </a:ext>
              </a:extLst>
            </p:cNvPr>
            <p:cNvSpPr/>
            <p:nvPr/>
          </p:nvSpPr>
          <p:spPr>
            <a:xfrm>
              <a:off x="8081805" y="2965508"/>
              <a:ext cx="433545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5199F9F-2FFE-4B64-9038-7275F72BDD73}"/>
                </a:ext>
              </a:extLst>
            </p:cNvPr>
            <p:cNvSpPr/>
            <p:nvPr/>
          </p:nvSpPr>
          <p:spPr>
            <a:xfrm>
              <a:off x="8081805" y="4411224"/>
              <a:ext cx="433545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C2EF81-00EB-41B3-B162-32DC36C9F5E1}"/>
                </a:ext>
              </a:extLst>
            </p:cNvPr>
            <p:cNvSpPr/>
            <p:nvPr/>
          </p:nvSpPr>
          <p:spPr>
            <a:xfrm>
              <a:off x="8081805" y="5899102"/>
              <a:ext cx="433545" cy="3103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947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810D8-063B-4E52-A883-5314813C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A9EDA-DC6E-4DA7-B958-622F0C18619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4"/>
                <a:ext cx="4279211" cy="4332287"/>
              </a:xfrm>
            </p:spPr>
            <p:txBody>
              <a:bodyPr/>
              <a:lstStyle/>
              <a:p>
                <a:r>
                  <a:rPr lang="en-US" altLang="zh-CN" dirty="0"/>
                  <a:t>Ablation study</a:t>
                </a:r>
              </a:p>
              <a:p>
                <a:r>
                  <a:rPr lang="en-US" altLang="zh-CN" dirty="0"/>
                  <a:t>ALU: auto labeling method</a:t>
                </a:r>
              </a:p>
              <a:p>
                <a:r>
                  <a:rPr lang="en-US" altLang="zh-CN" dirty="0"/>
                  <a:t>CC: contrastive cluster. </a:t>
                </a:r>
              </a:p>
              <a:p>
                <a:r>
                  <a:rPr lang="en-US" altLang="zh-CN" dirty="0"/>
                  <a:t>EBUI: energy-based unknown identification.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E" altLang="zh-CN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instances for each class are present in the exemplar set.</a:t>
                </a:r>
              </a:p>
              <a:p>
                <a:r>
                  <a:rPr lang="en-IE" altLang="zh-CN" dirty="0"/>
                  <a:t>But why 50 is the best?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A9EDA-DC6E-4DA7-B958-622F0C186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4"/>
                <a:ext cx="4279211" cy="4332287"/>
              </a:xfrm>
              <a:blipFill>
                <a:blip r:embed="rId2"/>
                <a:stretch>
                  <a:fillRect l="-427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55AF46E-2339-4C16-A20E-E3B1F502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412" y="58507"/>
            <a:ext cx="4752576" cy="2010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1095E7-A630-49FB-84EF-39910255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12" y="2215393"/>
            <a:ext cx="4801467" cy="2854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A439E7-9EA8-44E8-8F09-2196748FD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412" y="5321996"/>
            <a:ext cx="4551286" cy="1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7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2D729-E909-4D07-8CE8-AFB733A0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999FF-2990-4224-BB6B-E588D75A4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E" altLang="zh-CN" dirty="0"/>
              <a:t>Clustering loss and visualization</a:t>
            </a:r>
          </a:p>
          <a:p>
            <a:r>
              <a:rPr lang="en-IE" altLang="zh-CN" dirty="0"/>
              <a:t>Label 20 is unknown class, which is also clustered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3AECB9-4245-4010-806D-A718377A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38" y="2159431"/>
            <a:ext cx="5605124" cy="28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4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FC490-93D0-4926-B1A5-535F5D55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EA022-DE07-4187-A267-5556547F6C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E" altLang="zh-CN" dirty="0"/>
              <a:t>New problem: </a:t>
            </a:r>
            <a:r>
              <a:rPr lang="en-IE" altLang="zh-CN" dirty="0">
                <a:solidFill>
                  <a:srgbClr val="FF0000"/>
                </a:solidFill>
              </a:rPr>
              <a:t>open world recognition</a:t>
            </a:r>
          </a:p>
          <a:p>
            <a:pPr lvl="1"/>
            <a:r>
              <a:rPr lang="en-IE" altLang="zh-CN" dirty="0"/>
              <a:t>Known or unknown</a:t>
            </a:r>
          </a:p>
          <a:p>
            <a:pPr lvl="1"/>
            <a:r>
              <a:rPr lang="en-IE" altLang="zh-CN" dirty="0"/>
              <a:t>Classify the known class</a:t>
            </a:r>
          </a:p>
          <a:p>
            <a:pPr lvl="1"/>
            <a:r>
              <a:rPr lang="en-IE" altLang="zh-CN" dirty="0"/>
              <a:t>Learning the unknown class when the data are received</a:t>
            </a:r>
          </a:p>
        </p:txBody>
      </p:sp>
    </p:spTree>
    <p:extLst>
      <p:ext uri="{BB962C8B-B14F-4D97-AF65-F5344CB8AC3E}">
        <p14:creationId xmlns:p14="http://schemas.microsoft.com/office/powerpoint/2010/main" val="21748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5E846-A026-4435-A3C0-79A0E2E5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6325B-5DD3-4D98-ACF8-A1956B4BB4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778210-B79F-492B-B0ED-8E56BC32673B}"/>
              </a:ext>
            </a:extLst>
          </p:cNvPr>
          <p:cNvGrpSpPr/>
          <p:nvPr/>
        </p:nvGrpSpPr>
        <p:grpSpPr>
          <a:xfrm>
            <a:off x="0" y="1484489"/>
            <a:ext cx="9144000" cy="2222961"/>
            <a:chOff x="0" y="2289832"/>
            <a:chExt cx="9144000" cy="22229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FF4FD1A-9BB2-4097-B711-065BC7346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075"/>
            <a:stretch/>
          </p:blipFill>
          <p:spPr>
            <a:xfrm>
              <a:off x="0" y="2289832"/>
              <a:ext cx="9144000" cy="17368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2CF6C06-D374-4F4C-AB4C-688CB4FE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058"/>
            <a:stretch/>
          </p:blipFill>
          <p:spPr>
            <a:xfrm>
              <a:off x="0" y="4018048"/>
              <a:ext cx="9144000" cy="49474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F58BD02-6B46-4C03-8947-8CACFF4E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710"/>
            <a:ext cx="9144000" cy="26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7B34C-6355-4EFE-A3AC-C4443798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CD0FE-5CEB-4074-985D-2B219BC0B6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1774661"/>
          </a:xfrm>
        </p:spPr>
        <p:txBody>
          <a:bodyPr/>
          <a:lstStyle/>
          <a:p>
            <a:r>
              <a:rPr lang="en-US" altLang="zh-CN" dirty="0"/>
              <a:t>Open world object detection</a:t>
            </a:r>
          </a:p>
          <a:p>
            <a:pPr lvl="1"/>
            <a:r>
              <a:rPr lang="en-US" altLang="zh-CN" dirty="0"/>
              <a:t>Identify unknown object.</a:t>
            </a:r>
          </a:p>
          <a:p>
            <a:pPr lvl="1"/>
            <a:r>
              <a:rPr lang="en-US" altLang="zh-CN" dirty="0"/>
              <a:t>Incrementally learn these identified unknown categories without forgetting previously learned classes when the corresponding labels are progressively received.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Incremental learning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input data is continuously used to extend the existing model's knowledge i.e. to further train the model</a:t>
            </a:r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D67465-91B7-47E9-935F-1C8FF497B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02689"/>
              </p:ext>
            </p:extLst>
          </p:nvPr>
        </p:nvGraphicFramePr>
        <p:xfrm>
          <a:off x="192947" y="3049425"/>
          <a:ext cx="5564697" cy="344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1712269-43E3-47B1-A60F-240338CCB3CF}"/>
              </a:ext>
            </a:extLst>
          </p:cNvPr>
          <p:cNvSpPr txBox="1"/>
          <p:nvPr/>
        </p:nvSpPr>
        <p:spPr>
          <a:xfrm>
            <a:off x="4949505" y="4586483"/>
            <a:ext cx="32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Classify the known classes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DA188E-5AF3-44C8-807C-E2249EACAAF6}"/>
              </a:ext>
            </a:extLst>
          </p:cNvPr>
          <p:cNvSpPr txBox="1"/>
          <p:nvPr/>
        </p:nvSpPr>
        <p:spPr>
          <a:xfrm>
            <a:off x="4949505" y="3429000"/>
            <a:ext cx="323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Learn the unknown classes</a:t>
            </a:r>
          </a:p>
          <a:p>
            <a:r>
              <a:rPr lang="en-US" altLang="zh-CN" dirty="0"/>
              <a:t>( + incremental learning)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F465CA-6E23-4AB8-8568-BE4CAAA83C3F}"/>
              </a:ext>
            </a:extLst>
          </p:cNvPr>
          <p:cNvSpPr txBox="1"/>
          <p:nvPr/>
        </p:nvSpPr>
        <p:spPr>
          <a:xfrm>
            <a:off x="4949505" y="5615533"/>
            <a:ext cx="362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Binary classifier: known or unknown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84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3093D-7E1E-4F89-9309-F93A9CC3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Formalization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462C1C-42F5-439A-932C-5D01C47192C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Any time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Known object classes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 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(positive integers)</a:t>
                </a:r>
              </a:p>
              <a:p>
                <a:r>
                  <a:rPr lang="en-US" altLang="zh-CN" dirty="0"/>
                  <a:t>Unknown classes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 …}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/>
                  <a:t> are labeled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objects in every image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462C1C-42F5-439A-932C-5D01C4719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2E97D88-E24C-423A-946C-BA214D970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108"/>
            <a:ext cx="9144000" cy="14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057BE-2DC4-485E-AD25-33C3460D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Method: ORE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C5FC57-44E5-4E7A-BCA3-D56FDEB9FCA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3661794"/>
                <a:ext cx="8623697" cy="1945257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Contrastive clustering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prototype vector for known 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C5FC57-44E5-4E7A-BCA3-D56FDEB9F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3661794"/>
                <a:ext cx="8623697" cy="1945257"/>
              </a:xfrm>
              <a:blipFill>
                <a:blip r:embed="rId2"/>
                <a:stretch>
                  <a:fillRect l="-212" t="-2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F196BCA-70A7-4C65-A0AD-11D01C16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80" y="440229"/>
            <a:ext cx="4965955" cy="5207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EA96E-C8C6-43CF-A502-6B3E99F1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389"/>
            <a:ext cx="9144000" cy="18876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53374C-571E-4E7E-9535-14AFA335A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581" y="4634422"/>
            <a:ext cx="4511817" cy="14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7B383-06FC-4109-A106-7BD537E1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D65A2-93E9-4C88-AE41-38D0A7A657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Prototype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559CA3-2772-4C79-B699-954D6ADA2396}"/>
              </a:ext>
            </a:extLst>
          </p:cNvPr>
          <p:cNvGrpSpPr/>
          <p:nvPr/>
        </p:nvGrpSpPr>
        <p:grpSpPr>
          <a:xfrm>
            <a:off x="2629411" y="1036059"/>
            <a:ext cx="4036179" cy="2985398"/>
            <a:chOff x="5078459" y="3661794"/>
            <a:chExt cx="4036179" cy="298539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1DDCD80-F83B-4008-A008-C34DBBAF7CDD}"/>
                </a:ext>
              </a:extLst>
            </p:cNvPr>
            <p:cNvGrpSpPr/>
            <p:nvPr/>
          </p:nvGrpSpPr>
          <p:grpSpPr>
            <a:xfrm>
              <a:off x="5078459" y="3661794"/>
              <a:ext cx="4036179" cy="2985398"/>
              <a:chOff x="5078459" y="3661794"/>
              <a:chExt cx="4036179" cy="298539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D0AB929-E146-4C77-AD1D-8884C0F2F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78459" y="3661794"/>
                <a:ext cx="4036179" cy="2985398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25B08E2-C546-4412-9023-F01CE3B5A67F}"/>
                  </a:ext>
                </a:extLst>
              </p:cNvPr>
              <p:cNvSpPr/>
              <p:nvPr/>
            </p:nvSpPr>
            <p:spPr>
              <a:xfrm>
                <a:off x="5507372" y="5029200"/>
                <a:ext cx="2722228" cy="2013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5EB430E-24CD-457D-AB16-891F8EFDAE98}"/>
                </a:ext>
              </a:extLst>
            </p:cNvPr>
            <p:cNvSpPr/>
            <p:nvPr/>
          </p:nvSpPr>
          <p:spPr>
            <a:xfrm>
              <a:off x="5659771" y="5759451"/>
              <a:ext cx="2934749" cy="2013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F44F6B-83E2-4A03-A96F-3955216D4384}"/>
              </a:ext>
            </a:extLst>
          </p:cNvPr>
          <p:cNvGrpSpPr/>
          <p:nvPr/>
        </p:nvGrpSpPr>
        <p:grpSpPr>
          <a:xfrm>
            <a:off x="4678097" y="4260162"/>
            <a:ext cx="4191637" cy="2159353"/>
            <a:chOff x="2476180" y="4299356"/>
            <a:chExt cx="4191637" cy="215935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3F0C806-7887-4BCB-A471-3B84BD960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180" y="4370662"/>
              <a:ext cx="4191637" cy="208804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D7F62C5-DA4E-43E9-9151-0EDA85A6D3E3}"/>
                </a:ext>
              </a:extLst>
            </p:cNvPr>
            <p:cNvSpPr/>
            <p:nvPr/>
          </p:nvSpPr>
          <p:spPr>
            <a:xfrm>
              <a:off x="4706223" y="4299356"/>
              <a:ext cx="1631659" cy="17697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84C4947-E8CA-4B0A-9EF5-47E53339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3" y="4488907"/>
            <a:ext cx="4511817" cy="1410194"/>
          </a:xfrm>
          <a:prstGeom prst="rect">
            <a:avLst/>
          </a:prstGeom>
        </p:spPr>
      </p:pic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741140D9-F2BB-4E3C-8B75-E4D8C16AF26C}"/>
              </a:ext>
            </a:extLst>
          </p:cNvPr>
          <p:cNvCxnSpPr>
            <a:cxnSpLocks/>
          </p:cNvCxnSpPr>
          <p:nvPr/>
        </p:nvCxnSpPr>
        <p:spPr>
          <a:xfrm flipV="1">
            <a:off x="2114026" y="4852473"/>
            <a:ext cx="3934436" cy="523018"/>
          </a:xfrm>
          <a:prstGeom prst="curvedConnector3">
            <a:avLst>
              <a:gd name="adj1" fmla="val 50000"/>
            </a:avLst>
          </a:prstGeom>
          <a:ln w="19050">
            <a:solidFill>
              <a:srgbClr val="00AF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25983F6F-B1B9-4A2E-A6D6-BF59F45FB74D}"/>
              </a:ext>
            </a:extLst>
          </p:cNvPr>
          <p:cNvCxnSpPr>
            <a:cxnSpLocks/>
          </p:cNvCxnSpPr>
          <p:nvPr/>
        </p:nvCxnSpPr>
        <p:spPr>
          <a:xfrm flipV="1">
            <a:off x="2841072" y="5503607"/>
            <a:ext cx="4012734" cy="219224"/>
          </a:xfrm>
          <a:prstGeom prst="curvedConnector3">
            <a:avLst>
              <a:gd name="adj1" fmla="val 50000"/>
            </a:avLst>
          </a:prstGeom>
          <a:ln w="19050">
            <a:solidFill>
              <a:srgbClr val="FA9F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9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D2E1C-F10F-4AB3-9F27-F6DE91CD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92CA0-E517-4677-A988-2AC250B90D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Auto-labelling Unknowns with RPN</a:t>
            </a:r>
          </a:p>
          <a:p>
            <a:r>
              <a:rPr lang="en-US" altLang="zh-CN" dirty="0"/>
              <a:t>Prototype feature for unknown class</a:t>
            </a:r>
          </a:p>
          <a:p>
            <a:r>
              <a:rPr lang="en-US" altLang="zh-CN" b="1" dirty="0"/>
              <a:t>Label those proposals </a:t>
            </a:r>
            <a:r>
              <a:rPr lang="en-US" altLang="zh-CN" dirty="0"/>
              <a:t>that have high object score, but do not overlap with a ground-truth object as a </a:t>
            </a:r>
            <a:r>
              <a:rPr lang="en-US" altLang="zh-CN" b="1" dirty="0"/>
              <a:t>potential unknown object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B0AE33-C1C0-45B4-96DA-1FA98907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7" y="3041384"/>
            <a:ext cx="3029106" cy="2419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7D7F1F-6016-4B36-890A-427B3B14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53" y="2958829"/>
            <a:ext cx="3073558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0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D1BAF-F33D-43C1-9997-563B334A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6498CE-1C44-4700-ACEA-A02EC97248D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5"/>
                <a:ext cx="8623697" cy="2397054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Energy based unknown identifier</a:t>
                </a:r>
              </a:p>
              <a:p>
                <a:r>
                  <a:rPr lang="en-US" altLang="zh-CN" b="1" dirty="0"/>
                  <a:t>Energy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Energy, feature and loss.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Low energy to in-distribution data</a:t>
                </a:r>
              </a:p>
              <a:p>
                <a:r>
                  <a:rPr lang="en-US" altLang="zh-CN" dirty="0"/>
                  <a:t>High energy to out-distribution data</a:t>
                </a:r>
              </a:p>
              <a:p>
                <a:r>
                  <a:rPr lang="en-US" altLang="zh-CN" dirty="0"/>
                  <a:t>So, unknow class would have high energy than known class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: classification head</a:t>
                </a: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energy distribution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6498CE-1C44-4700-ACEA-A02EC9724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5"/>
                <a:ext cx="8623697" cy="2397054"/>
              </a:xfrm>
              <a:blipFill>
                <a:blip r:embed="rId2"/>
                <a:stretch>
                  <a:fillRect l="-212" t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D2F0547-F3FB-4A50-AE5A-3E10964B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92" y="3910523"/>
            <a:ext cx="3135363" cy="7180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C17796-291A-4BC1-8B0E-A5F047E3692B}"/>
                  </a:ext>
                </a:extLst>
              </p:cNvPr>
              <p:cNvSpPr txBox="1"/>
              <p:nvPr/>
            </p:nvSpPr>
            <p:spPr>
              <a:xfrm>
                <a:off x="258365" y="4867314"/>
                <a:ext cx="1963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kn</m:t>
                          </m:r>
                        </m:sub>
                      </m:sSub>
                      <m:d>
                        <m:d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C17796-291A-4BC1-8B0E-A5F047E36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65" y="4867314"/>
                <a:ext cx="196302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805D8DD-E8C7-491E-9633-8CF6FE54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884" y="2969704"/>
            <a:ext cx="4953456" cy="37337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3A36B3-BAF6-418B-BC75-5E2E1A2FFD60}"/>
                  </a:ext>
                </a:extLst>
              </p:cNvPr>
              <p:cNvSpPr txBox="1"/>
              <p:nvPr/>
            </p:nvSpPr>
            <p:spPr>
              <a:xfrm>
                <a:off x="258365" y="5695027"/>
                <a:ext cx="29549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i="1" dirty="0"/>
                  <a:t>Conditional probability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𝑢𝑛𝑘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3A36B3-BAF6-418B-BC75-5E2E1A2FF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65" y="5695027"/>
                <a:ext cx="2954999" cy="646331"/>
              </a:xfrm>
              <a:prstGeom prst="rect">
                <a:avLst/>
              </a:prstGeom>
              <a:blipFill>
                <a:blip r:embed="rId6"/>
                <a:stretch>
                  <a:fillRect l="-1649" t="-471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32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0F8AC-8B29-4F18-AEA4-1B9AAD24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448090-4FF2-4C17-BE6F-02E1B932747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Alleviating Forgetting. </a:t>
                </a:r>
                <a:r>
                  <a:rPr lang="en-US" altLang="zh-CN" dirty="0"/>
                  <a:t>Forgetting problem? </a:t>
                </a:r>
              </a:p>
              <a:p>
                <a:r>
                  <a:rPr lang="en-US" altLang="zh-CN" dirty="0"/>
                  <a:t>Only use new data to train, without the previous training data.</a:t>
                </a:r>
              </a:p>
              <a:p>
                <a:r>
                  <a:rPr lang="en-US" altLang="zh-CN" dirty="0"/>
                  <a:t>Store a balanced set of exemplars and finetune the model after each incremental step.</a:t>
                </a:r>
              </a:p>
              <a:p>
                <a:r>
                  <a:rPr lang="en-US" altLang="zh-CN" dirty="0"/>
                  <a:t>At each point, ensure a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instances for each class are present in the exemplar set.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448090-4FF2-4C17-BE6F-02E1B9327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98999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</TotalTime>
  <Words>589</Words>
  <Application>Microsoft Office PowerPoint</Application>
  <PresentationFormat>全屏显示(4:3)</PresentationFormat>
  <Paragraphs>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微软雅黑</vt:lpstr>
      <vt:lpstr>等线</vt:lpstr>
      <vt:lpstr>Arial</vt:lpstr>
      <vt:lpstr>Bahnschrift SemiBold SemiConden</vt:lpstr>
      <vt:lpstr>Calibri</vt:lpstr>
      <vt:lpstr>Cambria Math</vt:lpstr>
      <vt:lpstr>Times New Roman</vt:lpstr>
      <vt:lpstr>Main</vt:lpstr>
      <vt:lpstr>Paper Seminar</vt:lpstr>
      <vt:lpstr>Background</vt:lpstr>
      <vt:lpstr>Introduction</vt:lpstr>
      <vt:lpstr>Problem Formalization</vt:lpstr>
      <vt:lpstr>Proposed Method: ORE</vt:lpstr>
      <vt:lpstr>PowerPoint 演示文稿</vt:lpstr>
      <vt:lpstr>Proposed Method</vt:lpstr>
      <vt:lpstr>Proposed Method</vt:lpstr>
      <vt:lpstr>Proposed Method</vt:lpstr>
      <vt:lpstr>Experiments</vt:lpstr>
      <vt:lpstr>Experiments</vt:lpstr>
      <vt:lpstr>Results</vt:lpstr>
      <vt:lpstr>PowerPoint 演示文稿</vt:lpstr>
      <vt:lpstr>Results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175</cp:revision>
  <dcterms:created xsi:type="dcterms:W3CDTF">2020-12-03T01:13:05Z</dcterms:created>
  <dcterms:modified xsi:type="dcterms:W3CDTF">2021-04-08T07:50:44Z</dcterms:modified>
</cp:coreProperties>
</file>